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6" r:id="rId3"/>
    <p:sldId id="264" r:id="rId4"/>
    <p:sldId id="265" r:id="rId5"/>
    <p:sldId id="266" r:id="rId6"/>
    <p:sldId id="270" r:id="rId7"/>
    <p:sldId id="271" r:id="rId8"/>
    <p:sldId id="272" r:id="rId9"/>
    <p:sldId id="273" r:id="rId10"/>
    <p:sldId id="274" r:id="rId11"/>
    <p:sldId id="275" r:id="rId12"/>
    <p:sldId id="263" r:id="rId13"/>
    <p:sldId id="276" r:id="rId14"/>
    <p:sldId id="277" r:id="rId15"/>
    <p:sldId id="279" r:id="rId16"/>
    <p:sldId id="280" r:id="rId17"/>
    <p:sldId id="281" r:id="rId18"/>
    <p:sldId id="283" r:id="rId19"/>
    <p:sldId id="282" r:id="rId20"/>
    <p:sldId id="284" r:id="rId21"/>
    <p:sldId id="278" r:id="rId22"/>
    <p:sldId id="28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434" autoAdjust="0"/>
  </p:normalViewPr>
  <p:slideViewPr>
    <p:cSldViewPr snapToGrid="0">
      <p:cViewPr varScale="1">
        <p:scale>
          <a:sx n="49" d="100"/>
          <a:sy n="49" d="100"/>
        </p:scale>
        <p:origin x="13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EC55C-2718-4AC8-A44A-815FAE36237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7DF46-A354-455E-BAE2-62221B0F6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3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this assignment, you will include the whole measure in the appendix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7DF46-A354-455E-BAE2-62221B0F69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93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6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9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1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0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9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0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0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35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423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5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64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E41E7F0-E181-44F1-811E-F4685C7D554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5F65F478-D3D1-4EA3-8861-6C2A8174F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2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5DB7-02E5-4AAF-A5A4-3644CBD6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61729-AEF4-43A4-8D4E-D569A923F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APA Chapter 3</a:t>
            </a:r>
          </a:p>
          <a:p>
            <a:r>
              <a:rPr lang="en-US" sz="2400" dirty="0"/>
              <a:t>5 Questions</a:t>
            </a:r>
          </a:p>
        </p:txBody>
      </p:sp>
    </p:spTree>
    <p:extLst>
      <p:ext uri="{BB962C8B-B14F-4D97-AF65-F5344CB8AC3E}">
        <p14:creationId xmlns:p14="http://schemas.microsoft.com/office/powerpoint/2010/main" val="154326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A1608-DF26-4FBF-A744-AA26D4325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APA Method Section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2DD6D-155C-4AE7-B129-9CE55B089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Lecture 8</a:t>
            </a:r>
          </a:p>
        </p:txBody>
      </p:sp>
    </p:spTree>
    <p:extLst>
      <p:ext uri="{BB962C8B-B14F-4D97-AF65-F5344CB8AC3E}">
        <p14:creationId xmlns:p14="http://schemas.microsoft.com/office/powerpoint/2010/main" val="2542463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4D31-41FF-4122-B4BE-741B239B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methods section tells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9DC53-224C-4D9A-828C-C003607C2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introduction answers “why” we’re doing our study</a:t>
            </a:r>
          </a:p>
          <a:p>
            <a:r>
              <a:rPr lang="en-US" sz="2400" dirty="0"/>
              <a:t>The method section answers “how” we’re doing our study</a:t>
            </a:r>
            <a:endParaRPr lang="en-US" sz="2200" dirty="0"/>
          </a:p>
          <a:p>
            <a:r>
              <a:rPr lang="en-US" sz="2200" dirty="0"/>
              <a:t>It also answers</a:t>
            </a:r>
          </a:p>
          <a:p>
            <a:pPr lvl="1"/>
            <a:r>
              <a:rPr lang="en-US" sz="2200" dirty="0"/>
              <a:t>Who – Who are our participants?</a:t>
            </a:r>
          </a:p>
          <a:p>
            <a:pPr lvl="1"/>
            <a:r>
              <a:rPr lang="en-US" sz="2200" dirty="0"/>
              <a:t>What – What types of measures did we use? What was our manipulation?</a:t>
            </a:r>
          </a:p>
          <a:p>
            <a:pPr lvl="1"/>
            <a:r>
              <a:rPr lang="en-US" sz="2200" dirty="0"/>
              <a:t>Where – Where did this take place? (Is this even important?)</a:t>
            </a:r>
          </a:p>
          <a:p>
            <a:pPr lvl="1"/>
            <a:r>
              <a:rPr lang="en-US" sz="2200" dirty="0"/>
              <a:t>How – How did we measure our constructs? How did we do the experiment?</a:t>
            </a:r>
          </a:p>
        </p:txBody>
      </p:sp>
    </p:spTree>
    <p:extLst>
      <p:ext uri="{BB962C8B-B14F-4D97-AF65-F5344CB8AC3E}">
        <p14:creationId xmlns:p14="http://schemas.microsoft.com/office/powerpoint/2010/main" val="306063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EBC1-078A-4ED4-BB53-948E8553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methods section tells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E5C5C-A418-4FDF-9DFF-39268D134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methods section allows the reader to evaluate your methods and results.</a:t>
            </a:r>
          </a:p>
          <a:p>
            <a:pPr lvl="1"/>
            <a:r>
              <a:rPr lang="en-US" sz="2200" dirty="0"/>
              <a:t>Did we use “good” measures (reliability/validity)?</a:t>
            </a:r>
          </a:p>
          <a:p>
            <a:pPr lvl="1"/>
            <a:r>
              <a:rPr lang="en-US" sz="2200" dirty="0"/>
              <a:t>Does our manipulation make sense?</a:t>
            </a:r>
          </a:p>
          <a:p>
            <a:pPr lvl="1"/>
            <a:r>
              <a:rPr lang="en-US" sz="2200" dirty="0"/>
              <a:t>Do we have enough participants?</a:t>
            </a:r>
          </a:p>
          <a:p>
            <a:pPr lvl="1"/>
            <a:r>
              <a:rPr lang="en-US" sz="2200" dirty="0"/>
              <a:t>Are there potential confounds that weren’t measured?</a:t>
            </a:r>
          </a:p>
          <a:p>
            <a:r>
              <a:rPr lang="en-US" sz="2400" dirty="0"/>
              <a:t>The methods section allows the reader to replicate (or modify and improve) our study</a:t>
            </a:r>
          </a:p>
        </p:txBody>
      </p:sp>
    </p:spTree>
    <p:extLst>
      <p:ext uri="{BB962C8B-B14F-4D97-AF65-F5344CB8AC3E}">
        <p14:creationId xmlns:p14="http://schemas.microsoft.com/office/powerpoint/2010/main" val="221089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AE869-BCC5-4AEE-BE63-B6E82DF9C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601EA-7C93-400B-8917-45EC5B67E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Verb tense</a:t>
            </a:r>
          </a:p>
          <a:p>
            <a:pPr lvl="1"/>
            <a:r>
              <a:rPr lang="en-US" sz="2200" dirty="0"/>
              <a:t>If you’ve already conducted the study, past tense</a:t>
            </a:r>
          </a:p>
          <a:p>
            <a:pPr lvl="1"/>
            <a:r>
              <a:rPr lang="en-US" sz="2200" dirty="0"/>
              <a:t>If you are proposing a study, future tense</a:t>
            </a:r>
          </a:p>
          <a:p>
            <a:r>
              <a:rPr lang="en-US" sz="2400" dirty="0"/>
              <a:t>Format “Method” using formatting for a level 1 header</a:t>
            </a:r>
          </a:p>
          <a:p>
            <a:r>
              <a:rPr lang="en-US" sz="2400" dirty="0"/>
              <a:t>Methods sections should include sections for</a:t>
            </a:r>
          </a:p>
          <a:p>
            <a:pPr lvl="1"/>
            <a:r>
              <a:rPr lang="en-US" sz="2200" dirty="0"/>
              <a:t>Participants</a:t>
            </a:r>
          </a:p>
          <a:p>
            <a:pPr lvl="1"/>
            <a:r>
              <a:rPr lang="en-US" sz="2200" dirty="0"/>
              <a:t>Materials</a:t>
            </a:r>
          </a:p>
          <a:p>
            <a:pPr lvl="1"/>
            <a:r>
              <a:rPr lang="en-US" sz="2200" dirty="0"/>
              <a:t>Procedure</a:t>
            </a:r>
          </a:p>
          <a:p>
            <a:pPr lvl="1"/>
            <a:r>
              <a:rPr lang="en-US" sz="2200" dirty="0"/>
              <a:t>Design</a:t>
            </a:r>
          </a:p>
          <a:p>
            <a:pPr lvl="1"/>
            <a:r>
              <a:rPr lang="en-US" sz="2200" dirty="0"/>
              <a:t>Analyses</a:t>
            </a:r>
          </a:p>
          <a:p>
            <a:r>
              <a:rPr lang="en-US" sz="2400" dirty="0"/>
              <a:t>These sections should be formatted using formatting for a level 2 header</a:t>
            </a:r>
          </a:p>
        </p:txBody>
      </p:sp>
    </p:spTree>
    <p:extLst>
      <p:ext uri="{BB962C8B-B14F-4D97-AF65-F5344CB8AC3E}">
        <p14:creationId xmlns:p14="http://schemas.microsoft.com/office/powerpoint/2010/main" val="124631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1012-1BBE-49D7-9DDF-6A080338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for 5 levels of heading in APA journals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07F8F6E-BF48-4DC6-B4C4-36F259EBC3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8738" y="589788"/>
          <a:ext cx="73152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978">
                  <a:extLst>
                    <a:ext uri="{9D8B030D-6E8A-4147-A177-3AD203B41FA5}">
                      <a16:colId xmlns:a16="http://schemas.microsoft.com/office/drawing/2014/main" val="3136880966"/>
                    </a:ext>
                  </a:extLst>
                </a:gridCol>
                <a:gridCol w="4815222">
                  <a:extLst>
                    <a:ext uri="{9D8B030D-6E8A-4147-A177-3AD203B41FA5}">
                      <a16:colId xmlns:a16="http://schemas.microsoft.com/office/drawing/2014/main" val="3416006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Level of heading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Format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8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Centered, Boldface, Uppercase and Lowercase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9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Flush Left, Boldface, Uppercase and Lowercase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     Indented, boldface, lowercase paragraph heading ending with a period.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3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/>
                        <a:t>     Indented, boldface, italicized, lowercase paragraph heading ending with a period.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     Indented, italicized, lowercase paragraph heading ending with a period.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60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262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C9BE-0B1F-4C3A-B7AE-D50E3D41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A5656-551C-4D45-A884-E534E44B3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number of participants in the study (N = ?)</a:t>
            </a:r>
          </a:p>
          <a:p>
            <a:r>
              <a:rPr lang="en-US" sz="2400" dirty="0"/>
              <a:t>The screening criterion</a:t>
            </a:r>
          </a:p>
          <a:p>
            <a:pPr lvl="1"/>
            <a:r>
              <a:rPr lang="en-US" sz="2200" dirty="0"/>
              <a:t>Which, if any, participants were excluded and why</a:t>
            </a:r>
          </a:p>
          <a:p>
            <a:r>
              <a:rPr lang="en-US" sz="2400" dirty="0"/>
              <a:t>Where the participants were recruited</a:t>
            </a:r>
          </a:p>
          <a:p>
            <a:r>
              <a:rPr lang="en-US" sz="2400" dirty="0"/>
              <a:t>Whether the participants were compensated</a:t>
            </a:r>
          </a:p>
          <a:p>
            <a:r>
              <a:rPr lang="en-US" sz="2400" dirty="0"/>
              <a:t>Basic demographic characteristics</a:t>
            </a:r>
          </a:p>
          <a:p>
            <a:pPr lvl="1"/>
            <a:r>
              <a:rPr lang="en-US" sz="2200" dirty="0"/>
              <a:t>General characteristics (undergraduate students, psychiatric patients, etc.)</a:t>
            </a:r>
          </a:p>
          <a:p>
            <a:pPr lvl="1"/>
            <a:r>
              <a:rPr lang="en-US" sz="2200" dirty="0"/>
              <a:t>Age, gender/sex, race/ethnicity, nationality, income level, profession, relationship status</a:t>
            </a:r>
          </a:p>
          <a:p>
            <a:pPr lvl="1"/>
            <a:r>
              <a:rPr lang="en-US" sz="2200" dirty="0"/>
              <a:t>Only include what’s relevant in your study (Political affiliation may not be important for all studies)</a:t>
            </a:r>
          </a:p>
        </p:txBody>
      </p:sp>
    </p:spTree>
    <p:extLst>
      <p:ext uri="{BB962C8B-B14F-4D97-AF65-F5344CB8AC3E}">
        <p14:creationId xmlns:p14="http://schemas.microsoft.com/office/powerpoint/2010/main" val="185714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A3E6-8EBB-4DDD-A1EA-27B98EB9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8EF9F-0830-4B4F-9D59-F54E84EE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30973"/>
            <a:ext cx="7315200" cy="5993892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Include all materials to be used for the study</a:t>
            </a:r>
          </a:p>
          <a:p>
            <a:pPr lvl="1"/>
            <a:r>
              <a:rPr lang="en-US" sz="2200" dirty="0"/>
              <a:t>Computers, special programs, EEG machines, fMRI, speakers (and speaker location relative to participant), etc.</a:t>
            </a:r>
          </a:p>
          <a:p>
            <a:r>
              <a:rPr lang="en-US" sz="2400" dirty="0"/>
              <a:t>Include all measures and information for each measure</a:t>
            </a:r>
          </a:p>
          <a:p>
            <a:pPr lvl="1"/>
            <a:r>
              <a:rPr lang="en-US" sz="2200" dirty="0"/>
              <a:t>Name the measure</a:t>
            </a:r>
          </a:p>
          <a:p>
            <a:pPr lvl="1"/>
            <a:r>
              <a:rPr lang="en-US" sz="2200" dirty="0"/>
              <a:t>Cite the original article in which the measure was presented</a:t>
            </a:r>
          </a:p>
          <a:p>
            <a:pPr lvl="1"/>
            <a:r>
              <a:rPr lang="en-US" sz="2200" dirty="0"/>
              <a:t>Short description of the measure</a:t>
            </a:r>
          </a:p>
          <a:p>
            <a:pPr lvl="1"/>
            <a:r>
              <a:rPr lang="en-US" sz="2200" dirty="0"/>
              <a:t>Sample items (only one or two)</a:t>
            </a:r>
          </a:p>
          <a:p>
            <a:pPr lvl="1"/>
            <a:r>
              <a:rPr lang="en-US" sz="2200" dirty="0"/>
              <a:t>The number of items</a:t>
            </a:r>
          </a:p>
          <a:p>
            <a:pPr lvl="1"/>
            <a:r>
              <a:rPr lang="en-US" sz="2200" dirty="0"/>
              <a:t>Response format (Likert scale, open-response, true/false, etc.)</a:t>
            </a:r>
          </a:p>
          <a:p>
            <a:pPr lvl="1"/>
            <a:r>
              <a:rPr lang="en-US" sz="2200" dirty="0"/>
              <a:t>Interpretation (what high scores versus low scores mean)</a:t>
            </a:r>
          </a:p>
          <a:p>
            <a:pPr lvl="1"/>
            <a:r>
              <a:rPr lang="en-US" sz="2200" dirty="0"/>
              <a:t>The measure’s validity and reliability</a:t>
            </a:r>
          </a:p>
          <a:p>
            <a:pPr lvl="1"/>
            <a:r>
              <a:rPr lang="en-US" sz="2200" dirty="0"/>
              <a:t>If you made your own measure, you need to say how you created the items and how you tested validity and reliability (unless you’ve already published an article on that)</a:t>
            </a:r>
          </a:p>
        </p:txBody>
      </p:sp>
    </p:spTree>
    <p:extLst>
      <p:ext uri="{BB962C8B-B14F-4D97-AF65-F5344CB8AC3E}">
        <p14:creationId xmlns:p14="http://schemas.microsoft.com/office/powerpoint/2010/main" val="2217894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A94B-2D54-4E25-A570-D7B911CF4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5DE9E-B656-47A6-BEB2-C39F819705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This section should explain step-by-step of how you will collect the data</a:t>
            </a:r>
          </a:p>
          <a:p>
            <a:pPr lvl="1"/>
            <a:r>
              <a:rPr lang="en-US" sz="2000" dirty="0"/>
              <a:t>Think about a recipe.  If you’re telling someone how to make a peanut-butter and jelly sandwich who has never made one before, you want to include all of the important steps </a:t>
            </a:r>
          </a:p>
          <a:p>
            <a:r>
              <a:rPr lang="en-US" sz="2400" dirty="0"/>
              <a:t>If another researcher couldn’t repeat the experiment based on what you’ve written, then you should add more detail</a:t>
            </a:r>
          </a:p>
        </p:txBody>
      </p:sp>
      <p:pic>
        <p:nvPicPr>
          <p:cNvPr id="5" name="Google Shape;319;p33" descr="A close up of a logo&#10;&#10;Description automatically generated">
            <a:extLst>
              <a:ext uri="{FF2B5EF4-FFF2-40B4-BE49-F238E27FC236}">
                <a16:creationId xmlns:a16="http://schemas.microsoft.com/office/drawing/2014/main" id="{A12705B7-4381-4BED-BAAE-D29F28ADA53A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 rotWithShape="1">
          <a:blip r:embed="rId2">
            <a:alphaModFix/>
          </a:blip>
          <a:srcRect t="121" r="-4" b="-4"/>
          <a:stretch/>
        </p:blipFill>
        <p:spPr>
          <a:xfrm>
            <a:off x="7342632" y="991686"/>
            <a:ext cx="4464357" cy="486548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339165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1C14-8E4C-4FAA-A9FD-055E31F1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D0403-5D42-42D9-88E3-9DCEA2FB0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27482"/>
            <a:ext cx="7315200" cy="599389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Write this section in the order of how the study will take place</a:t>
            </a:r>
          </a:p>
          <a:p>
            <a:r>
              <a:rPr lang="en-US" sz="2400" dirty="0"/>
              <a:t>Discuss the experimental design to the extent that it’s important</a:t>
            </a:r>
          </a:p>
          <a:p>
            <a:pPr lvl="1"/>
            <a:r>
              <a:rPr lang="en-US" sz="2200" dirty="0"/>
              <a:t>For example, participants will be randomly assigned to one of three conditions</a:t>
            </a:r>
          </a:p>
          <a:p>
            <a:r>
              <a:rPr lang="en-US" sz="2400" dirty="0"/>
              <a:t>What instructions were given to the participants</a:t>
            </a:r>
          </a:p>
          <a:p>
            <a:pPr lvl="1"/>
            <a:r>
              <a:rPr lang="en-US" sz="2200" dirty="0"/>
              <a:t>For example, participants will be asked to read a vignette regarding a US climate change policy.  Participants will then indicate the extent to which they endorse the policy change on a scale ranging from  1 (don’t support the policy) to 7 (strongly support the policy)</a:t>
            </a:r>
          </a:p>
          <a:p>
            <a:r>
              <a:rPr lang="en-US" sz="2400" dirty="0"/>
              <a:t>When and where did the experiment take place (if applicable)</a:t>
            </a:r>
          </a:p>
          <a:p>
            <a:r>
              <a:rPr lang="en-US" sz="2400" dirty="0"/>
              <a:t>How was the experiment conducted</a:t>
            </a:r>
          </a:p>
          <a:p>
            <a:pPr lvl="1"/>
            <a:r>
              <a:rPr lang="en-US" sz="2200" dirty="0"/>
              <a:t>Did participants complete paper and pencil measures or internet surveys</a:t>
            </a:r>
          </a:p>
          <a:p>
            <a:r>
              <a:rPr lang="en-US" sz="2400" dirty="0"/>
              <a:t>Was there a debriefing if the study involved deception</a:t>
            </a:r>
          </a:p>
        </p:txBody>
      </p:sp>
    </p:spTree>
    <p:extLst>
      <p:ext uri="{BB962C8B-B14F-4D97-AF65-F5344CB8AC3E}">
        <p14:creationId xmlns:p14="http://schemas.microsoft.com/office/powerpoint/2010/main" val="832627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DB5D7-BF6F-4374-BED0-8B54B6DF2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Miscellaneous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E98A8-3651-4488-8166-314067E23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Do NOT include limitations or confounds</a:t>
            </a:r>
          </a:p>
          <a:p>
            <a:r>
              <a:rPr lang="en-US" sz="2400" dirty="0"/>
              <a:t>Length will vary depending on how detailed you are</a:t>
            </a:r>
          </a:p>
          <a:p>
            <a:pPr lvl="1"/>
            <a:r>
              <a:rPr lang="en-US" sz="2200" dirty="0"/>
              <a:t>Usually between 1 and 2 pages</a:t>
            </a:r>
          </a:p>
          <a:p>
            <a:r>
              <a:rPr lang="en-US" sz="2400" dirty="0"/>
              <a:t>Ask if you have questions!!!</a:t>
            </a:r>
          </a:p>
        </p:txBody>
      </p:sp>
    </p:spTree>
    <p:extLst>
      <p:ext uri="{BB962C8B-B14F-4D97-AF65-F5344CB8AC3E}">
        <p14:creationId xmlns:p14="http://schemas.microsoft.com/office/powerpoint/2010/main" val="3157880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A9B1A-FC1D-4D29-BD6A-ABD0AC5A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 thinking about (and working on) your group PowerPoint presentations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F033A-C4FE-4868-94EA-0FC1F0B9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2454442"/>
            <a:ext cx="3474720" cy="489678"/>
          </a:xfrm>
        </p:spPr>
        <p:txBody>
          <a:bodyPr>
            <a:normAutofit/>
          </a:bodyPr>
          <a:lstStyle/>
          <a:p>
            <a:r>
              <a:rPr lang="en-US" sz="2800" dirty="0"/>
              <a:t>Group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E7B98-075D-4535-8B3B-8B249297A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3037847"/>
            <a:ext cx="3474720" cy="295604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Title</a:t>
            </a:r>
          </a:p>
          <a:p>
            <a:r>
              <a:rPr lang="en-US" sz="2400" dirty="0"/>
              <a:t>Abstract</a:t>
            </a:r>
          </a:p>
          <a:p>
            <a:r>
              <a:rPr lang="en-US" sz="2400" dirty="0"/>
              <a:t>Introduction</a:t>
            </a:r>
          </a:p>
          <a:p>
            <a:r>
              <a:rPr lang="en-US" sz="2400" dirty="0"/>
              <a:t>Methods</a:t>
            </a:r>
          </a:p>
          <a:p>
            <a:r>
              <a:rPr lang="en-US" sz="2400" dirty="0"/>
              <a:t>Expected results (based on hypotheses)</a:t>
            </a:r>
          </a:p>
          <a:p>
            <a:r>
              <a:rPr lang="en-US" sz="2400" dirty="0"/>
              <a:t>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B652A1-8B84-496A-BB11-6226506C5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18463" y="2456628"/>
            <a:ext cx="3474720" cy="492983"/>
          </a:xfrm>
        </p:spPr>
        <p:txBody>
          <a:bodyPr>
            <a:normAutofit/>
          </a:bodyPr>
          <a:lstStyle/>
          <a:p>
            <a:r>
              <a:rPr lang="en-US" sz="2800" dirty="0"/>
              <a:t>Individual Papers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B8FC30-07E1-4F96-8E68-D28CD8546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18463" y="3037847"/>
            <a:ext cx="3474720" cy="295604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Cover page</a:t>
            </a:r>
          </a:p>
          <a:p>
            <a:r>
              <a:rPr lang="en-US" sz="2400" dirty="0"/>
              <a:t>Abstract</a:t>
            </a:r>
          </a:p>
          <a:p>
            <a:r>
              <a:rPr lang="en-US" sz="2400" dirty="0"/>
              <a:t>Introduction</a:t>
            </a:r>
          </a:p>
          <a:p>
            <a:r>
              <a:rPr lang="en-US" sz="2400" dirty="0"/>
              <a:t>Methods</a:t>
            </a:r>
          </a:p>
          <a:p>
            <a:r>
              <a:rPr lang="en-US" sz="2400" dirty="0"/>
              <a:t>Results</a:t>
            </a:r>
          </a:p>
          <a:p>
            <a:r>
              <a:rPr lang="en-US" sz="2400" dirty="0"/>
              <a:t>References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0C34B9-41E9-4BB7-8192-D7B361B39755}"/>
              </a:ext>
            </a:extLst>
          </p:cNvPr>
          <p:cNvSpPr txBox="1">
            <a:spLocks/>
          </p:cNvSpPr>
          <p:nvPr/>
        </p:nvSpPr>
        <p:spPr>
          <a:xfrm>
            <a:off x="3869268" y="543268"/>
            <a:ext cx="7315200" cy="15903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/>
              <a:t>Your group presentations are going to be very similar to your individual papers.  The only exception should be the results, since you won’t have results for the group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3188512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9A6BF-56C8-4960-86FD-EDD3A914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Activity</a:t>
            </a:r>
          </a:p>
        </p:txBody>
      </p:sp>
    </p:spTree>
    <p:extLst>
      <p:ext uri="{BB962C8B-B14F-4D97-AF65-F5344CB8AC3E}">
        <p14:creationId xmlns:p14="http://schemas.microsoft.com/office/powerpoint/2010/main" val="3951075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3E13C-5190-4B7F-BC8D-6A278E32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88AA7-355C-48F5-B3F6-EC3124C62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Use the information from the exploratory factor analysis from the previous lecture to write up a brief methods section based on the EFA data</a:t>
            </a:r>
          </a:p>
          <a:p>
            <a:r>
              <a:rPr lang="en-US" sz="2400" dirty="0"/>
              <a:t>Include a Reference list at the end citing any articles referred to in your Methods section</a:t>
            </a:r>
          </a:p>
          <a:p>
            <a:r>
              <a:rPr lang="en-US" sz="2400" dirty="0"/>
              <a:t>Use the information from the </a:t>
            </a:r>
            <a:r>
              <a:rPr lang="en-US" sz="2400" dirty="0" err="1"/>
              <a:t>AttachCon</a:t>
            </a:r>
            <a:r>
              <a:rPr lang="en-US" sz="2400" dirty="0"/>
              <a:t> paper on Blackboard</a:t>
            </a:r>
          </a:p>
          <a:p>
            <a:r>
              <a:rPr lang="en-US" sz="2400" dirty="0"/>
              <a:t>Do NOT quote or plagiarize from the </a:t>
            </a:r>
            <a:r>
              <a:rPr lang="en-US" sz="2400" dirty="0" err="1"/>
              <a:t>AttachCon</a:t>
            </a:r>
            <a:r>
              <a:rPr lang="en-US" sz="2400" dirty="0"/>
              <a:t> paper</a:t>
            </a:r>
          </a:p>
          <a:p>
            <a:r>
              <a:rPr lang="en-US" sz="2400" dirty="0"/>
              <a:t>Write your paper on the document shared with you in Google Docs.  Each person should contribute.</a:t>
            </a:r>
          </a:p>
          <a:p>
            <a:r>
              <a:rPr lang="en-US" sz="2400" dirty="0"/>
              <a:t>Submit your final document on Blackboard.  This is a group activity.  Only one person needs to submit on Blackboard</a:t>
            </a:r>
          </a:p>
        </p:txBody>
      </p:sp>
    </p:spTree>
    <p:extLst>
      <p:ext uri="{BB962C8B-B14F-4D97-AF65-F5344CB8AC3E}">
        <p14:creationId xmlns:p14="http://schemas.microsoft.com/office/powerpoint/2010/main" val="264552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DF802-C319-4F30-8CC3-4A0EF2E8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pulled from </a:t>
            </a:r>
            <a:r>
              <a:rPr lang="en-US" dirty="0" err="1"/>
              <a:t>AttachCon</a:t>
            </a:r>
            <a:r>
              <a:rPr lang="en-US" dirty="0"/>
              <a:t>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24D7-83B4-4E06-B60C-1F75BCF52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Ruehlman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. L.S., &amp; </a:t>
            </a:r>
            <a:r>
              <a:rPr lang="en-US" dirty="0" err="1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Karoly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, P. (1991). With a little flak from my friends: Development and preliminary validation of the Test of Negative Social Exchange (TENSE). </a:t>
            </a:r>
            <a:r>
              <a:rPr lang="en-US" u="sng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Psychological Assessment, 13,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 97-104.</a:t>
            </a:r>
          </a:p>
          <a:p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Simpson, Jeffry A. (1990). Influence of attachment styles on romantic relationships.</a:t>
            </a:r>
            <a:r>
              <a:rPr lang="en-US" u="sng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 Journal of Personality and Social Psychology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u="sng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59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, 971-980.</a:t>
            </a:r>
          </a:p>
          <a:p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Simpson, J.A., </a:t>
            </a:r>
            <a:r>
              <a:rPr lang="en-US" dirty="0" err="1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Rholes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, W.S, &amp; Nelligan, J. (1992).  Support Seeking and Support Giving Within Couples in an Anxiety-Provoking Situation: The Role of Attachment Styles.  </a:t>
            </a:r>
            <a:r>
              <a:rPr lang="en-US" u="sng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Journal of Personality and Social Psychology, 62</a:t>
            </a:r>
            <a:r>
              <a:rPr lang="en-U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, 434-446.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66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2016C5-A832-4C5A-8189-CF73CA508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967" y="2493728"/>
            <a:ext cx="7328064" cy="15774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2E4466-8BC2-4482-A615-9C9918962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049" y="669034"/>
            <a:ext cx="6793899" cy="12769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2B4D01-EC70-4AFC-8E70-FE1CF2166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954" y="4659908"/>
            <a:ext cx="6702090" cy="160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61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7D3C-A6C9-454A-9450-F76D3571C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Simpson (1990)</a:t>
            </a:r>
            <a:br>
              <a:rPr lang="en-US" dirty="0"/>
            </a:br>
            <a:r>
              <a:rPr lang="en-US" dirty="0"/>
              <a:t>Attachment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10C22-50C7-43AC-9BD9-31965B687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/>
              <a:t>Participants respond on a 7-point Likert-type scale from (1) strongly disagree to (7) strongly agree</a:t>
            </a:r>
          </a:p>
          <a:p>
            <a:r>
              <a:rPr lang="en-US" dirty="0"/>
              <a:t>(a) “I find it relatively easy to get close to others,”</a:t>
            </a:r>
          </a:p>
          <a:p>
            <a:r>
              <a:rPr lang="en-US" dirty="0"/>
              <a:t>(b) “I'm not very comfortable having to depend on other people,” </a:t>
            </a:r>
          </a:p>
          <a:p>
            <a:r>
              <a:rPr lang="en-US" dirty="0"/>
              <a:t>(c) “I'm comfortable having others depend on me,” </a:t>
            </a:r>
          </a:p>
          <a:p>
            <a:r>
              <a:rPr lang="en-US" dirty="0"/>
              <a:t>(d) “I rarely worry about being abandoned by others,” </a:t>
            </a:r>
          </a:p>
          <a:p>
            <a:r>
              <a:rPr lang="en-US" dirty="0"/>
              <a:t>(e) “I don't like people getting too close to me,” </a:t>
            </a:r>
          </a:p>
          <a:p>
            <a:r>
              <a:rPr lang="en-US" dirty="0"/>
              <a:t>(f) “I'm somewhat uncomfortable being too close to others,” </a:t>
            </a:r>
          </a:p>
          <a:p>
            <a:r>
              <a:rPr lang="en-US" dirty="0"/>
              <a:t>(g) “I find it difficult to trust others completely,” </a:t>
            </a:r>
          </a:p>
          <a:p>
            <a:r>
              <a:rPr lang="en-US" dirty="0"/>
              <a:t>(h) “I'm nervous whenever anyone gets too close to me,” </a:t>
            </a:r>
          </a:p>
          <a:p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“Others often want me to be more intimate than I feel comfortable being,” </a:t>
            </a:r>
          </a:p>
          <a:p>
            <a:r>
              <a:rPr lang="en-US" dirty="0"/>
              <a:t>(j) “Others often are reluctant to get as close as I would like,” </a:t>
            </a:r>
          </a:p>
          <a:p>
            <a:r>
              <a:rPr lang="en-US" dirty="0"/>
              <a:t>(k) “I often worry that my partner(s) don't really love me,” </a:t>
            </a:r>
          </a:p>
          <a:p>
            <a:r>
              <a:rPr lang="en-US" dirty="0"/>
              <a:t>(l) “I rarely worry about my partner(s) leaving me,” </a:t>
            </a:r>
          </a:p>
          <a:p>
            <a:r>
              <a:rPr lang="en-US" dirty="0"/>
              <a:t>(m) “I often want to merge completely with others, and this desire sometimes scares them away.”</a:t>
            </a:r>
          </a:p>
        </p:txBody>
      </p:sp>
    </p:spTree>
    <p:extLst>
      <p:ext uri="{BB962C8B-B14F-4D97-AF65-F5344CB8AC3E}">
        <p14:creationId xmlns:p14="http://schemas.microsoft.com/office/powerpoint/2010/main" val="618968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F737-16E2-42ED-815A-A4976D0CE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for Simpson (1990)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F9B3AD-5AE1-425D-BDCE-21C1372D8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5566" y="287638"/>
            <a:ext cx="6725729" cy="627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34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CD7F-906E-4EBD-AEC7-D7CB07497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Ruehlman</a:t>
            </a:r>
            <a:r>
              <a:rPr lang="en-US" dirty="0"/>
              <a:t> and </a:t>
            </a:r>
            <a:r>
              <a:rPr lang="en-US" dirty="0" err="1"/>
              <a:t>Karoly</a:t>
            </a:r>
            <a:r>
              <a:rPr lang="en-US" dirty="0"/>
              <a:t> (1991) Test of Negative Social Exchange (TENSE)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6E1406-7167-4306-B6DD-0974C5C2D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2842" y="6962"/>
            <a:ext cx="5261811" cy="682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21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1A94-3986-4D58-A068-2515AC59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Cronbach’s alpha (reliability) for </a:t>
            </a:r>
            <a:r>
              <a:rPr lang="en-US" dirty="0" err="1"/>
              <a:t>Ruehlman</a:t>
            </a:r>
            <a:r>
              <a:rPr lang="en-US" dirty="0"/>
              <a:t> and </a:t>
            </a:r>
            <a:r>
              <a:rPr lang="en-US" dirty="0" err="1"/>
              <a:t>Karoly</a:t>
            </a:r>
            <a:r>
              <a:rPr lang="en-US" dirty="0"/>
              <a:t> (1991) Test of Negative Social Exchange (TENSE)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787AD1-97C3-49FD-B6AE-20EDC8C8A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3029" y="670571"/>
            <a:ext cx="6244971" cy="551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0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38A5F-F619-4E8F-92D4-11F896624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information from the </a:t>
            </a:r>
            <a:r>
              <a:rPr lang="en-US" dirty="0" err="1"/>
              <a:t>AttachCon</a:t>
            </a:r>
            <a:r>
              <a:rPr lang="en-US" dirty="0"/>
              <a:t>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378DD-B7F0-4A59-BFC1-86F2FD9E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32054"/>
            <a:ext cx="7315200" cy="598474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436 Intro to Psych students recruited</a:t>
            </a:r>
          </a:p>
          <a:p>
            <a:r>
              <a:rPr lang="en-US" sz="2400" dirty="0"/>
              <a:t>Data for 17 participants wasn’t used because of missing data or failure to follow instructions</a:t>
            </a:r>
          </a:p>
          <a:p>
            <a:r>
              <a:rPr lang="en-US" sz="2400" dirty="0"/>
              <a:t>Data for 421 participants used in analyses</a:t>
            </a:r>
          </a:p>
          <a:p>
            <a:r>
              <a:rPr lang="en-US" sz="2400" dirty="0"/>
              <a:t>Between the ages of 18 and 26 with an average age of 19.2-years-old (standard deviation – 1.51)</a:t>
            </a:r>
          </a:p>
          <a:p>
            <a:r>
              <a:rPr lang="en-US" sz="2400" dirty="0"/>
              <a:t>259 women (61.5%) and 162 men (38.5%)</a:t>
            </a:r>
          </a:p>
          <a:p>
            <a:r>
              <a:rPr lang="en-US" sz="2400" dirty="0"/>
              <a:t>For attachment measure cite Simpson references</a:t>
            </a:r>
          </a:p>
          <a:p>
            <a:r>
              <a:rPr lang="en-US" sz="2400" dirty="0"/>
              <a:t>For conflict measure, cite </a:t>
            </a:r>
            <a:r>
              <a:rPr lang="en-US" sz="2400" dirty="0" err="1"/>
              <a:t>Ruehlman</a:t>
            </a:r>
            <a:r>
              <a:rPr lang="en-US" sz="2400" dirty="0"/>
              <a:t> reference and Finch reference</a:t>
            </a:r>
          </a:p>
          <a:p>
            <a:pPr lvl="1"/>
            <a:r>
              <a:rPr lang="en-US" sz="2200" dirty="0"/>
              <a:t>Test-retest reliability between .65 to .80 </a:t>
            </a:r>
            <a:r>
              <a:rPr lang="en-US" sz="2200" dirty="0" err="1"/>
              <a:t>Ruehlman</a:t>
            </a:r>
            <a:r>
              <a:rPr lang="en-US" sz="2200" dirty="0"/>
              <a:t> reference</a:t>
            </a:r>
          </a:p>
          <a:p>
            <a:r>
              <a:rPr lang="en-US" sz="2400" dirty="0"/>
              <a:t>Participants were asked to think about their past month interactions with the important people in their lives (other than family members). </a:t>
            </a:r>
          </a:p>
        </p:txBody>
      </p:sp>
    </p:spTree>
    <p:extLst>
      <p:ext uri="{BB962C8B-B14F-4D97-AF65-F5344CB8AC3E}">
        <p14:creationId xmlns:p14="http://schemas.microsoft.com/office/powerpoint/2010/main" val="3809459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7F39-58F6-4EE4-8291-A8B118BF9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demographic information</a:t>
            </a:r>
            <a:br>
              <a:rPr lang="en-US" dirty="0"/>
            </a:br>
            <a:r>
              <a:rPr lang="en-US" dirty="0"/>
              <a:t>(men are 1 and women are 0)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F9A7D9-BADB-47FA-8818-4A3253940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9616" y="2160158"/>
            <a:ext cx="8115664" cy="299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4062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6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990033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1543</TotalTime>
  <Words>1415</Words>
  <Application>Microsoft Office PowerPoint</Application>
  <PresentationFormat>Widescreen</PresentationFormat>
  <Paragraphs>146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Corbel</vt:lpstr>
      <vt:lpstr>Wingdings 2</vt:lpstr>
      <vt:lpstr>Frame</vt:lpstr>
      <vt:lpstr>Quiz</vt:lpstr>
      <vt:lpstr>APA Method Section</vt:lpstr>
      <vt:lpstr>What the methods section tells us</vt:lpstr>
      <vt:lpstr>What the methods section tells us</vt:lpstr>
      <vt:lpstr>APA Formatting</vt:lpstr>
      <vt:lpstr>Format for 5 levels of heading in APA journals</vt:lpstr>
      <vt:lpstr>Participants</vt:lpstr>
      <vt:lpstr>Materials</vt:lpstr>
      <vt:lpstr>Procedure</vt:lpstr>
      <vt:lpstr>Procedure</vt:lpstr>
      <vt:lpstr>Miscellaneous</vt:lpstr>
      <vt:lpstr>Begin thinking about (and working on) your group PowerPoint presentations</vt:lpstr>
      <vt:lpstr>In-Class Activity</vt:lpstr>
      <vt:lpstr>Methods Activity</vt:lpstr>
      <vt:lpstr>Citations pulled from AttachCon paper</vt:lpstr>
      <vt:lpstr>PowerPoint Presentation</vt:lpstr>
      <vt:lpstr>Simpson (1990) Attachment measure</vt:lpstr>
      <vt:lpstr>Reliability for Simpson (1990)</vt:lpstr>
      <vt:lpstr>Ruehlman and Karoly (1991) Test of Negative Social Exchange (TENSE)</vt:lpstr>
      <vt:lpstr>Cronbach’s alpha (reliability) for Ruehlman and Karoly (1991) Test of Negative Social Exchange (TENSE) </vt:lpstr>
      <vt:lpstr>Important information from the AttachCon paper</vt:lpstr>
      <vt:lpstr>Participant demographic information (men are 1 and women are 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</dc:title>
  <dc:creator>Karrie Elpers</dc:creator>
  <cp:lastModifiedBy>Taja Gordon</cp:lastModifiedBy>
  <cp:revision>64</cp:revision>
  <dcterms:created xsi:type="dcterms:W3CDTF">2020-02-14T20:58:43Z</dcterms:created>
  <dcterms:modified xsi:type="dcterms:W3CDTF">2020-05-10T00:11:30Z</dcterms:modified>
</cp:coreProperties>
</file>